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88" r:id="rId4"/>
    <p:sldId id="289" r:id="rId5"/>
    <p:sldId id="267" r:id="rId6"/>
    <p:sldId id="290" r:id="rId7"/>
    <p:sldId id="291" r:id="rId8"/>
    <p:sldId id="292" r:id="rId9"/>
    <p:sldId id="273" r:id="rId10"/>
    <p:sldId id="293" r:id="rId11"/>
    <p:sldId id="29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99" d="100"/>
          <a:sy n="99" d="100"/>
        </p:scale>
        <p:origin x="931"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42C4A-EAC3-4FE7-8B87-3B123CD105AF}" type="datetimeFigureOut">
              <a:rPr lang="en-GB" smtClean="0"/>
              <a:t>03/12/2018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09ACE-9292-4455-B251-9BD3388D1A1D}" type="slidenum">
              <a:rPr lang="en-GB" smtClean="0"/>
              <a:t>‹#›</a:t>
            </a:fld>
            <a:endParaRPr lang="en-GB"/>
          </a:p>
        </p:txBody>
      </p:sp>
    </p:spTree>
    <p:extLst>
      <p:ext uri="{BB962C8B-B14F-4D97-AF65-F5344CB8AC3E}">
        <p14:creationId xmlns:p14="http://schemas.microsoft.com/office/powerpoint/2010/main" val="242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44457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09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92912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76540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528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FD183E-4F10-4DC0-93E7-9131FECD4DAF}"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2395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FD183E-4F10-4DC0-93E7-9131FECD4DAF}" type="datetimeFigureOut">
              <a:rPr lang="en-GB" smtClean="0"/>
              <a:t>03/12/2018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2420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FD183E-4F10-4DC0-93E7-9131FECD4DAF}" type="datetimeFigureOut">
              <a:rPr lang="en-GB" smtClean="0"/>
              <a:t>03/12/2018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151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D183E-4F10-4DC0-93E7-9131FECD4DAF}" type="datetimeFigureOut">
              <a:rPr lang="en-GB" smtClean="0"/>
              <a:t>03/12/2018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47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07777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00989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D183E-4F10-4DC0-93E7-9131FECD4DAF}" type="datetimeFigureOut">
              <a:rPr lang="en-GB" smtClean="0"/>
              <a:t>03/12/2018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6A524-C10A-4C4B-84AD-747DE717580F}" type="slidenum">
              <a:rPr lang="en-GB" smtClean="0"/>
              <a:t>‹#›</a:t>
            </a:fld>
            <a:endParaRPr lang="en-GB"/>
          </a:p>
        </p:txBody>
      </p:sp>
    </p:spTree>
    <p:extLst>
      <p:ext uri="{BB962C8B-B14F-4D97-AF65-F5344CB8AC3E}">
        <p14:creationId xmlns:p14="http://schemas.microsoft.com/office/powerpoint/2010/main" val="178917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SFT Lesson 12 </a:t>
            </a:r>
            <a:r>
              <a:rPr lang="en-GB" smtClean="0"/>
              <a:t>Chart </a:t>
            </a:r>
            <a:r>
              <a:rPr lang="en-GB" smtClean="0"/>
              <a:t>3</a:t>
            </a:r>
            <a:endParaRPr lang="en-GB" dirty="0"/>
          </a:p>
        </p:txBody>
      </p:sp>
      <p:sp>
        <p:nvSpPr>
          <p:cNvPr id="3" name="Subtitle 2"/>
          <p:cNvSpPr>
            <a:spLocks noGrp="1"/>
          </p:cNvSpPr>
          <p:nvPr>
            <p:ph type="subTitle" idx="1"/>
          </p:nvPr>
        </p:nvSpPr>
        <p:spPr/>
        <p:txBody>
          <a:bodyPr>
            <a:normAutofit fontScale="92500" lnSpcReduction="20000"/>
          </a:bodyPr>
          <a:lstStyle/>
          <a:p>
            <a:endParaRPr lang="en-GB" sz="3300" dirty="0" smtClean="0"/>
          </a:p>
          <a:p>
            <a:r>
              <a:rPr lang="en-GB" sz="4800" dirty="0" smtClean="0"/>
              <a:t>Great White throne judgement</a:t>
            </a:r>
            <a:endParaRPr lang="en-GB" sz="4800" dirty="0"/>
          </a:p>
        </p:txBody>
      </p:sp>
    </p:spTree>
    <p:extLst>
      <p:ext uri="{BB962C8B-B14F-4D97-AF65-F5344CB8AC3E}">
        <p14:creationId xmlns:p14="http://schemas.microsoft.com/office/powerpoint/2010/main" val="1869823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44623"/>
            <a:ext cx="9108504" cy="6647974"/>
          </a:xfrm>
          <a:prstGeom prst="rect">
            <a:avLst/>
          </a:prstGeom>
        </p:spPr>
        <p:txBody>
          <a:bodyPr wrap="square">
            <a:spAutoFit/>
          </a:bodyPr>
          <a:lstStyle/>
          <a:p>
            <a:r>
              <a:rPr lang="en-GB" sz="2400" dirty="0"/>
              <a:t>Mark 9:44</a:t>
            </a:r>
          </a:p>
          <a:p>
            <a:r>
              <a:rPr lang="en-GB" sz="2400" dirty="0"/>
              <a:t>44 </a:t>
            </a:r>
            <a:r>
              <a:rPr lang="en-GB" sz="2400" dirty="0" smtClean="0"/>
              <a:t>where </a:t>
            </a:r>
            <a:r>
              <a:rPr lang="en-GB" sz="2400" b="1" dirty="0" smtClean="0"/>
              <a:t>'Their </a:t>
            </a:r>
            <a:r>
              <a:rPr lang="en-GB" sz="2400" b="1" dirty="0"/>
              <a:t>worm does not </a:t>
            </a:r>
            <a:r>
              <a:rPr lang="en-GB" sz="2400" b="1" dirty="0" smtClean="0"/>
              <a:t>die And </a:t>
            </a:r>
            <a:r>
              <a:rPr lang="en-GB" sz="2400" b="1" dirty="0"/>
              <a:t>the fire is not quenched</a:t>
            </a:r>
            <a:r>
              <a:rPr lang="en-GB" sz="2400" dirty="0"/>
              <a:t>.' </a:t>
            </a:r>
          </a:p>
          <a:p>
            <a:endParaRPr lang="en-GB" sz="2400" dirty="0"/>
          </a:p>
          <a:p>
            <a:r>
              <a:rPr lang="en-GB" sz="2400" dirty="0"/>
              <a:t>Rev 14:11</a:t>
            </a:r>
          </a:p>
          <a:p>
            <a:r>
              <a:rPr lang="en-GB" sz="2400" dirty="0"/>
              <a:t>11 And the </a:t>
            </a:r>
            <a:r>
              <a:rPr lang="en-GB" sz="2400" b="1" dirty="0"/>
              <a:t>smoke of their torment ascends forever and ever</a:t>
            </a:r>
            <a:r>
              <a:rPr lang="en-GB" sz="2400" dirty="0"/>
              <a:t>; and they have </a:t>
            </a:r>
            <a:r>
              <a:rPr lang="en-GB" sz="2400" b="1" dirty="0"/>
              <a:t>no rest day or night</a:t>
            </a:r>
            <a:r>
              <a:rPr lang="en-GB" sz="2400" dirty="0"/>
              <a:t>, who </a:t>
            </a:r>
            <a:r>
              <a:rPr lang="en-GB" sz="2400" b="1" dirty="0"/>
              <a:t>worship the beast and his image, and whoever receives the mark of his name." </a:t>
            </a:r>
          </a:p>
          <a:p>
            <a:endParaRPr lang="en-GB" sz="2400" dirty="0"/>
          </a:p>
          <a:p>
            <a:r>
              <a:rPr lang="en-GB" sz="2400" dirty="0"/>
              <a:t>Rev 20:10</a:t>
            </a:r>
          </a:p>
          <a:p>
            <a:r>
              <a:rPr lang="en-GB" sz="2400" dirty="0"/>
              <a:t>10 </a:t>
            </a:r>
            <a:r>
              <a:rPr lang="en-GB" sz="2400" b="1" u="sng" dirty="0"/>
              <a:t>The devil, who deceived them, was cast into the lake of fire and brimstone where the beast and the false prophet are. And they will be tormented day and night forever and ever</a:t>
            </a:r>
            <a:r>
              <a:rPr lang="en-GB" sz="2400" b="1" u="sng" dirty="0" smtClean="0"/>
              <a:t>.</a:t>
            </a:r>
            <a:endParaRPr lang="en-GB" sz="2400" b="1" u="sng" dirty="0"/>
          </a:p>
          <a:p>
            <a:endParaRPr lang="en-GB" sz="2400" dirty="0"/>
          </a:p>
          <a:p>
            <a:r>
              <a:rPr lang="en-GB" sz="2400" dirty="0"/>
              <a:t>Matt </a:t>
            </a:r>
            <a:r>
              <a:rPr lang="en-GB" sz="2400" dirty="0" smtClean="0"/>
              <a:t>25:41-42</a:t>
            </a:r>
            <a:endParaRPr lang="en-GB" sz="2400" dirty="0"/>
          </a:p>
          <a:p>
            <a:r>
              <a:rPr lang="en-GB" sz="2400" dirty="0"/>
              <a:t>41 "Then He will also say to those on the left hand, </a:t>
            </a:r>
            <a:r>
              <a:rPr lang="en-GB" sz="2400" b="1" dirty="0"/>
              <a:t>'Depart from Me, you cursed, into the everlasting fire prepared for the devil and his angels:  </a:t>
            </a:r>
            <a:endParaRPr lang="en-GB" sz="2400" b="1" dirty="0" smtClean="0"/>
          </a:p>
          <a:p>
            <a:endParaRPr lang="en-GB" dirty="0"/>
          </a:p>
        </p:txBody>
      </p:sp>
    </p:spTree>
    <p:extLst>
      <p:ext uri="{BB962C8B-B14F-4D97-AF65-F5344CB8AC3E}">
        <p14:creationId xmlns:p14="http://schemas.microsoft.com/office/powerpoint/2010/main" val="264231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0"/>
            <a:ext cx="9108504" cy="6555641"/>
          </a:xfrm>
          <a:prstGeom prst="rect">
            <a:avLst/>
          </a:prstGeom>
        </p:spPr>
        <p:txBody>
          <a:bodyPr wrap="square">
            <a:spAutoFit/>
          </a:bodyPr>
          <a:lstStyle/>
          <a:p>
            <a:r>
              <a:rPr lang="en-GB" sz="2000" dirty="0"/>
              <a:t>2 Peter </a:t>
            </a:r>
            <a:r>
              <a:rPr lang="en-GB" sz="2000" dirty="0" smtClean="0"/>
              <a:t>2:4-5</a:t>
            </a:r>
            <a:endParaRPr lang="en-GB" sz="2000" dirty="0"/>
          </a:p>
          <a:p>
            <a:r>
              <a:rPr lang="en-GB" sz="2000" dirty="0"/>
              <a:t>4 For </a:t>
            </a:r>
            <a:r>
              <a:rPr lang="en-GB" sz="2000" b="1" dirty="0"/>
              <a:t>if God did not spare the angels who sinned, but cast them down to hell and delivered them into chains of darkness, to be reserved for judgment; </a:t>
            </a:r>
          </a:p>
          <a:p>
            <a:endParaRPr lang="en-GB" sz="2000" b="1" dirty="0"/>
          </a:p>
          <a:p>
            <a:r>
              <a:rPr lang="en-GB" sz="2000" dirty="0"/>
              <a:t>Jude 6-7</a:t>
            </a:r>
          </a:p>
          <a:p>
            <a:r>
              <a:rPr lang="en-GB" sz="2000" dirty="0"/>
              <a:t>6 And </a:t>
            </a:r>
            <a:r>
              <a:rPr lang="en-GB" sz="2000" b="1" dirty="0"/>
              <a:t>the angels who did not keep their proper domain, but left their own abode, He has reserved in everlasting chains under darkness for the judgment of the great day; 7 as Sodom and Gomorrah, and the cities around them in a similar manner to these, having given themselves over to sexual immorality and gone after strange flesh, are set forth as an example, suffering the vengeance of eternal fire</a:t>
            </a:r>
            <a:r>
              <a:rPr lang="en-GB" sz="2000" b="1" dirty="0" smtClean="0"/>
              <a:t>.</a:t>
            </a:r>
            <a:endParaRPr lang="en-GB" sz="2000" b="1" dirty="0"/>
          </a:p>
          <a:p>
            <a:endParaRPr lang="en-GB" sz="2000" b="1" dirty="0"/>
          </a:p>
          <a:p>
            <a:r>
              <a:rPr lang="en-GB" sz="2000" dirty="0"/>
              <a:t>Isa </a:t>
            </a:r>
            <a:r>
              <a:rPr lang="en-GB" sz="2000" dirty="0" smtClean="0"/>
              <a:t>5:13-14</a:t>
            </a:r>
            <a:endParaRPr lang="en-GB" sz="2000" dirty="0"/>
          </a:p>
          <a:p>
            <a:r>
              <a:rPr lang="en-GB" sz="2000" dirty="0"/>
              <a:t>13 Therefore my people have gone into captivity,</a:t>
            </a:r>
          </a:p>
          <a:p>
            <a:r>
              <a:rPr lang="en-GB" sz="2000" dirty="0"/>
              <a:t>Because they have no knowledge;</a:t>
            </a:r>
          </a:p>
          <a:p>
            <a:r>
              <a:rPr lang="en-GB" sz="2000" dirty="0"/>
              <a:t>Their </a:t>
            </a:r>
            <a:r>
              <a:rPr lang="en-GB" sz="2000" dirty="0" err="1"/>
              <a:t>honorable</a:t>
            </a:r>
            <a:r>
              <a:rPr lang="en-GB" sz="2000" dirty="0"/>
              <a:t> men are famished,</a:t>
            </a:r>
          </a:p>
          <a:p>
            <a:r>
              <a:rPr lang="en-GB" sz="2000" dirty="0"/>
              <a:t>And their multitude dried up with thirst. </a:t>
            </a:r>
          </a:p>
          <a:p>
            <a:r>
              <a:rPr lang="en-GB" sz="2000" dirty="0"/>
              <a:t>14 </a:t>
            </a:r>
            <a:r>
              <a:rPr lang="en-GB" sz="2000" b="1" dirty="0"/>
              <a:t>Therefore </a:t>
            </a:r>
            <a:r>
              <a:rPr lang="en-GB" sz="2000" b="1" dirty="0" err="1"/>
              <a:t>Sheol</a:t>
            </a:r>
            <a:r>
              <a:rPr lang="en-GB" sz="2000" b="1" dirty="0"/>
              <a:t> has enlarged itself</a:t>
            </a:r>
          </a:p>
          <a:p>
            <a:r>
              <a:rPr lang="en-GB" sz="2000" b="1" dirty="0"/>
              <a:t>And opened its mouth beyond measure;</a:t>
            </a:r>
          </a:p>
          <a:p>
            <a:r>
              <a:rPr lang="en-GB" sz="2000" b="1" dirty="0"/>
              <a:t>Their glory and their multitude and their pomp,</a:t>
            </a:r>
          </a:p>
          <a:p>
            <a:r>
              <a:rPr lang="en-GB" sz="2000" b="1" dirty="0"/>
              <a:t>And he who is jubilant, shall descend into it. </a:t>
            </a:r>
          </a:p>
          <a:p>
            <a:endParaRPr lang="en-GB" sz="2000" b="1" dirty="0"/>
          </a:p>
        </p:txBody>
      </p:sp>
    </p:spTree>
    <p:extLst>
      <p:ext uri="{BB962C8B-B14F-4D97-AF65-F5344CB8AC3E}">
        <p14:creationId xmlns:p14="http://schemas.microsoft.com/office/powerpoint/2010/main" val="57065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748464" cy="720080"/>
          </a:xfrm>
        </p:spPr>
        <p:txBody>
          <a:bodyPr>
            <a:normAutofit fontScale="90000"/>
          </a:bodyPr>
          <a:lstStyle/>
          <a:p>
            <a:r>
              <a:rPr lang="en-GB" dirty="0" smtClean="0"/>
              <a:t>A: </a:t>
            </a:r>
            <a:r>
              <a:rPr lang="en-GB" dirty="0"/>
              <a:t>G</a:t>
            </a:r>
            <a:r>
              <a:rPr lang="en-GB" dirty="0" smtClean="0"/>
              <a:t>reat White throne judgement</a:t>
            </a:r>
            <a:endParaRPr lang="en-GB" dirty="0"/>
          </a:p>
        </p:txBody>
      </p:sp>
      <p:sp>
        <p:nvSpPr>
          <p:cNvPr id="3" name="Content Placeholder 2"/>
          <p:cNvSpPr>
            <a:spLocks noGrp="1"/>
          </p:cNvSpPr>
          <p:nvPr>
            <p:ph idx="1"/>
          </p:nvPr>
        </p:nvSpPr>
        <p:spPr>
          <a:xfrm>
            <a:off x="107504" y="1052736"/>
            <a:ext cx="9018050" cy="5805264"/>
          </a:xfrm>
        </p:spPr>
        <p:txBody>
          <a:bodyPr>
            <a:noAutofit/>
          </a:bodyPr>
          <a:lstStyle/>
          <a:p>
            <a:pPr marL="0" indent="0">
              <a:buNone/>
            </a:pPr>
            <a:r>
              <a:rPr lang="en-GB" sz="2400" dirty="0"/>
              <a:t>Rev </a:t>
            </a:r>
            <a:r>
              <a:rPr lang="en-GB" sz="2400" dirty="0" smtClean="0"/>
              <a:t>20:11-15     The </a:t>
            </a:r>
            <a:r>
              <a:rPr lang="en-GB" sz="2400" dirty="0"/>
              <a:t>Great White Throne Judgment</a:t>
            </a:r>
          </a:p>
          <a:p>
            <a:pPr marL="0" indent="0">
              <a:buNone/>
            </a:pPr>
            <a:endParaRPr lang="en-GB" sz="2400" dirty="0"/>
          </a:p>
          <a:p>
            <a:pPr marL="0" indent="0">
              <a:buNone/>
            </a:pPr>
            <a:r>
              <a:rPr lang="en-GB" sz="2400" dirty="0"/>
              <a:t>11 Then I saw a great white throne and Him who sat on it, from whose face the earth and the heaven fled away. And there was found no place for them. 12 And I saw the dead, small and great, standing before God, and books were opened. And another book was opened, which is the Book of Life. And the dead were judged according to their works, by the things which were written in the books. 13 The sea gave up the dead who were in it, and Death and Hades delivered up the dead who were in them. And they were judged, each one according to his works. 14 Then Death and Hades were cast into the lake of fire. This is the second death.  15 And anyone not found written in the Book of Life was cast into the lake of fire. </a:t>
            </a:r>
          </a:p>
          <a:p>
            <a:pPr marL="0" indent="0">
              <a:buNone/>
            </a:pPr>
            <a:endParaRPr lang="en-GB" sz="2400" dirty="0"/>
          </a:p>
          <a:p>
            <a:pPr marL="0" indent="0">
              <a:buNone/>
            </a:pPr>
            <a:endParaRPr lang="en-GB" sz="1400" dirty="0"/>
          </a:p>
        </p:txBody>
      </p:sp>
    </p:spTree>
    <p:extLst>
      <p:ext uri="{BB962C8B-B14F-4D97-AF65-F5344CB8AC3E}">
        <p14:creationId xmlns:p14="http://schemas.microsoft.com/office/powerpoint/2010/main" val="11894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986528"/>
          </a:xfrm>
          <a:prstGeom prst="rect">
            <a:avLst/>
          </a:prstGeom>
        </p:spPr>
        <p:txBody>
          <a:bodyPr wrap="square">
            <a:spAutoFit/>
          </a:bodyPr>
          <a:lstStyle/>
          <a:p>
            <a:r>
              <a:rPr lang="en-GB" sz="2800" dirty="0"/>
              <a:t>John </a:t>
            </a:r>
            <a:r>
              <a:rPr lang="en-GB" sz="2800" dirty="0" smtClean="0"/>
              <a:t>5:22</a:t>
            </a:r>
          </a:p>
          <a:p>
            <a:r>
              <a:rPr lang="en-GB" sz="2800" dirty="0" smtClean="0"/>
              <a:t> </a:t>
            </a:r>
            <a:r>
              <a:rPr lang="en-GB" sz="2800" dirty="0"/>
              <a:t>For the </a:t>
            </a:r>
            <a:r>
              <a:rPr lang="en-GB" sz="2800" b="1" dirty="0"/>
              <a:t>Father</a:t>
            </a:r>
            <a:r>
              <a:rPr lang="en-GB" sz="2800" dirty="0"/>
              <a:t> </a:t>
            </a:r>
            <a:r>
              <a:rPr lang="en-GB" sz="2800" b="1" dirty="0"/>
              <a:t>judges no one</a:t>
            </a:r>
            <a:r>
              <a:rPr lang="en-GB" sz="2800" dirty="0"/>
              <a:t>, but </a:t>
            </a:r>
            <a:r>
              <a:rPr lang="en-GB" sz="2800" b="1" dirty="0"/>
              <a:t>has committed all judgment to the Son,</a:t>
            </a:r>
          </a:p>
          <a:p>
            <a:endParaRPr lang="en-GB" sz="2800" dirty="0"/>
          </a:p>
          <a:p>
            <a:r>
              <a:rPr lang="en-GB" sz="2800" dirty="0"/>
              <a:t>John </a:t>
            </a:r>
            <a:r>
              <a:rPr lang="en-GB" sz="2800" dirty="0" smtClean="0"/>
              <a:t>5:26-27</a:t>
            </a:r>
            <a:endParaRPr lang="en-GB" sz="2800" dirty="0"/>
          </a:p>
          <a:p>
            <a:r>
              <a:rPr lang="en-GB" sz="2800" dirty="0"/>
              <a:t> </a:t>
            </a:r>
            <a:r>
              <a:rPr lang="en-GB" sz="2800" dirty="0" smtClean="0"/>
              <a:t> </a:t>
            </a:r>
            <a:r>
              <a:rPr lang="en-GB" sz="2800" dirty="0"/>
              <a:t>and </a:t>
            </a:r>
            <a:r>
              <a:rPr lang="en-GB" sz="2800" b="1" dirty="0"/>
              <a:t>has given Him authority </a:t>
            </a:r>
            <a:r>
              <a:rPr lang="en-GB" sz="2800" dirty="0"/>
              <a:t>to </a:t>
            </a:r>
            <a:r>
              <a:rPr lang="en-GB" sz="2800" b="1" dirty="0"/>
              <a:t>execute judgment </a:t>
            </a:r>
            <a:r>
              <a:rPr lang="en-GB" sz="2800" dirty="0"/>
              <a:t>also, because He is the Son of Man</a:t>
            </a:r>
            <a:r>
              <a:rPr lang="en-GB" sz="2800" dirty="0" smtClean="0"/>
              <a:t>.</a:t>
            </a:r>
          </a:p>
          <a:p>
            <a:endParaRPr lang="en-GB" sz="2800" dirty="0"/>
          </a:p>
          <a:p>
            <a:r>
              <a:rPr lang="en-GB" sz="2800" dirty="0" smtClean="0"/>
              <a:t>Rev 20:12</a:t>
            </a:r>
          </a:p>
          <a:p>
            <a:r>
              <a:rPr lang="en-GB" sz="2800" dirty="0" smtClean="0"/>
              <a:t> </a:t>
            </a:r>
            <a:r>
              <a:rPr lang="en-GB" sz="2800" dirty="0"/>
              <a:t>And I saw the dead, small and great, standing before God, and </a:t>
            </a:r>
            <a:r>
              <a:rPr lang="en-GB" sz="2800" b="1" dirty="0"/>
              <a:t>books</a:t>
            </a:r>
            <a:r>
              <a:rPr lang="en-GB" sz="2800" dirty="0"/>
              <a:t> were </a:t>
            </a:r>
            <a:r>
              <a:rPr lang="en-GB" sz="2800" b="1" dirty="0"/>
              <a:t>opened</a:t>
            </a:r>
            <a:r>
              <a:rPr lang="en-GB" sz="2800" dirty="0"/>
              <a:t>. And </a:t>
            </a:r>
            <a:r>
              <a:rPr lang="en-GB" sz="2800" b="1" dirty="0"/>
              <a:t>another book </a:t>
            </a:r>
            <a:r>
              <a:rPr lang="en-GB" sz="2800" dirty="0"/>
              <a:t>was opened, which is the </a:t>
            </a:r>
            <a:r>
              <a:rPr lang="en-GB" sz="2800" b="1" dirty="0"/>
              <a:t>Book of Life</a:t>
            </a:r>
            <a:r>
              <a:rPr lang="en-GB" sz="2800" dirty="0"/>
              <a:t>. And the </a:t>
            </a:r>
            <a:r>
              <a:rPr lang="en-GB" sz="2800" b="1" dirty="0"/>
              <a:t>dead</a:t>
            </a:r>
            <a:r>
              <a:rPr lang="en-GB" sz="2800" dirty="0"/>
              <a:t> were </a:t>
            </a:r>
            <a:r>
              <a:rPr lang="en-GB" sz="2800" b="1" dirty="0"/>
              <a:t>judged</a:t>
            </a:r>
            <a:r>
              <a:rPr lang="en-GB" sz="2800" dirty="0"/>
              <a:t> </a:t>
            </a:r>
            <a:r>
              <a:rPr lang="en-GB" sz="2800" b="1" dirty="0"/>
              <a:t>according to their works</a:t>
            </a:r>
            <a:r>
              <a:rPr lang="en-GB" sz="2800" dirty="0"/>
              <a:t>, </a:t>
            </a:r>
            <a:r>
              <a:rPr lang="en-GB" sz="2800" b="1" dirty="0"/>
              <a:t>by</a:t>
            </a:r>
            <a:r>
              <a:rPr lang="en-GB" sz="2800" dirty="0"/>
              <a:t> the </a:t>
            </a:r>
            <a:r>
              <a:rPr lang="en-GB" sz="2800" b="1" dirty="0"/>
              <a:t>things</a:t>
            </a:r>
            <a:r>
              <a:rPr lang="en-GB" sz="2800" dirty="0"/>
              <a:t> which were </a:t>
            </a:r>
            <a:r>
              <a:rPr lang="en-GB" sz="2800" b="1" dirty="0"/>
              <a:t>written</a:t>
            </a:r>
            <a:r>
              <a:rPr lang="en-GB" sz="2800" dirty="0"/>
              <a:t> </a:t>
            </a:r>
            <a:r>
              <a:rPr lang="en-GB" sz="2800" b="1" u="sng" dirty="0"/>
              <a:t>in the </a:t>
            </a:r>
            <a:r>
              <a:rPr lang="en-GB" sz="2800" b="1" u="sng" dirty="0" smtClean="0"/>
              <a:t>books</a:t>
            </a:r>
          </a:p>
          <a:p>
            <a:endParaRPr lang="en-GB" sz="2800" dirty="0"/>
          </a:p>
          <a:p>
            <a:endParaRPr lang="en-GB" sz="2800" dirty="0"/>
          </a:p>
        </p:txBody>
      </p:sp>
    </p:spTree>
    <p:extLst>
      <p:ext uri="{BB962C8B-B14F-4D97-AF65-F5344CB8AC3E}">
        <p14:creationId xmlns:p14="http://schemas.microsoft.com/office/powerpoint/2010/main" val="428365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44623"/>
            <a:ext cx="9073008" cy="7017306"/>
          </a:xfrm>
          <a:prstGeom prst="rect">
            <a:avLst/>
          </a:prstGeom>
        </p:spPr>
        <p:txBody>
          <a:bodyPr wrap="square">
            <a:spAutoFit/>
          </a:bodyPr>
          <a:lstStyle/>
          <a:p>
            <a:r>
              <a:rPr lang="en-GB" sz="2400" dirty="0"/>
              <a:t>Rev 20:3-6</a:t>
            </a:r>
          </a:p>
          <a:p>
            <a:r>
              <a:rPr lang="en-GB" sz="2400" dirty="0"/>
              <a:t>3 and he </a:t>
            </a:r>
            <a:r>
              <a:rPr lang="en-GB" sz="2400" b="1" dirty="0"/>
              <a:t>cast</a:t>
            </a:r>
            <a:r>
              <a:rPr lang="en-GB" sz="2400" dirty="0"/>
              <a:t> </a:t>
            </a:r>
            <a:r>
              <a:rPr lang="en-GB" sz="2400" b="1" dirty="0"/>
              <a:t>him</a:t>
            </a:r>
            <a:r>
              <a:rPr lang="en-GB" sz="2400" dirty="0"/>
              <a:t> into the </a:t>
            </a:r>
            <a:r>
              <a:rPr lang="en-GB" sz="2400" b="1" dirty="0"/>
              <a:t>bottomless pit</a:t>
            </a:r>
            <a:r>
              <a:rPr lang="en-GB" sz="2400" dirty="0"/>
              <a:t>, and </a:t>
            </a:r>
            <a:r>
              <a:rPr lang="en-GB" sz="2400" b="1" dirty="0"/>
              <a:t>shut him up</a:t>
            </a:r>
            <a:r>
              <a:rPr lang="en-GB" sz="2400" dirty="0"/>
              <a:t>, and set a </a:t>
            </a:r>
            <a:r>
              <a:rPr lang="en-GB" sz="2400" b="1" dirty="0"/>
              <a:t>seal</a:t>
            </a:r>
            <a:r>
              <a:rPr lang="en-GB" sz="2400" dirty="0"/>
              <a:t> on him, so that he should </a:t>
            </a:r>
            <a:r>
              <a:rPr lang="en-GB" sz="2400" b="1" dirty="0"/>
              <a:t>deceive the nations no more </a:t>
            </a:r>
            <a:r>
              <a:rPr lang="en-GB" sz="2400" u="sng" dirty="0"/>
              <a:t>till the thousand years were finished</a:t>
            </a:r>
            <a:r>
              <a:rPr lang="en-GB" sz="2400" dirty="0"/>
              <a:t>. But </a:t>
            </a:r>
            <a:r>
              <a:rPr lang="en-GB" sz="2400" b="1" dirty="0"/>
              <a:t>after</a:t>
            </a:r>
            <a:r>
              <a:rPr lang="en-GB" sz="2400" dirty="0"/>
              <a:t> these things he must be </a:t>
            </a:r>
            <a:r>
              <a:rPr lang="en-GB" sz="2400" b="1" dirty="0"/>
              <a:t>released</a:t>
            </a:r>
            <a:r>
              <a:rPr lang="en-GB" sz="2400" dirty="0"/>
              <a:t> for a </a:t>
            </a:r>
            <a:r>
              <a:rPr lang="en-GB" sz="2400" b="1" dirty="0"/>
              <a:t>little while</a:t>
            </a:r>
            <a:r>
              <a:rPr lang="en-GB" sz="2400" dirty="0"/>
              <a:t>. </a:t>
            </a:r>
          </a:p>
          <a:p>
            <a:endParaRPr lang="en-GB" sz="2400" dirty="0"/>
          </a:p>
          <a:p>
            <a:r>
              <a:rPr lang="en-GB" sz="2400" dirty="0"/>
              <a:t>The Saints Reign with Christ 1000 Years</a:t>
            </a:r>
          </a:p>
          <a:p>
            <a:r>
              <a:rPr lang="en-GB" sz="2400" dirty="0" smtClean="0"/>
              <a:t>4 </a:t>
            </a:r>
            <a:r>
              <a:rPr lang="en-GB" sz="2400" dirty="0"/>
              <a:t>And I saw </a:t>
            </a:r>
            <a:r>
              <a:rPr lang="en-GB" sz="2400" b="1" dirty="0"/>
              <a:t>thrones</a:t>
            </a:r>
            <a:r>
              <a:rPr lang="en-GB" sz="2400" dirty="0"/>
              <a:t>, and </a:t>
            </a:r>
            <a:r>
              <a:rPr lang="en-GB" sz="2400" b="1" dirty="0"/>
              <a:t>they sat </a:t>
            </a:r>
            <a:r>
              <a:rPr lang="en-GB" sz="2400" dirty="0"/>
              <a:t>on them, and </a:t>
            </a:r>
            <a:r>
              <a:rPr lang="en-GB" sz="2400" b="1" dirty="0"/>
              <a:t>judgment was committed to them</a:t>
            </a:r>
            <a:r>
              <a:rPr lang="en-GB" sz="2400" dirty="0"/>
              <a:t>. Then I saw the </a:t>
            </a:r>
            <a:r>
              <a:rPr lang="en-GB" sz="2400" b="1" dirty="0"/>
              <a:t>souls</a:t>
            </a:r>
            <a:r>
              <a:rPr lang="en-GB" sz="2400" dirty="0"/>
              <a:t> of those who had been </a:t>
            </a:r>
            <a:r>
              <a:rPr lang="en-GB" sz="2400" b="1" dirty="0"/>
              <a:t>beheaded</a:t>
            </a:r>
            <a:r>
              <a:rPr lang="en-GB" sz="2400" dirty="0"/>
              <a:t> for </a:t>
            </a:r>
            <a:r>
              <a:rPr lang="en-GB" sz="2400" b="1" dirty="0"/>
              <a:t>their witness to Jesus </a:t>
            </a:r>
            <a:r>
              <a:rPr lang="en-GB" sz="2400" dirty="0"/>
              <a:t>and </a:t>
            </a:r>
            <a:r>
              <a:rPr lang="en-GB" sz="2400" b="1" dirty="0"/>
              <a:t>for the word of God</a:t>
            </a:r>
            <a:r>
              <a:rPr lang="en-GB" sz="2400" dirty="0"/>
              <a:t>, who had </a:t>
            </a:r>
            <a:r>
              <a:rPr lang="en-GB" sz="2400" b="1" dirty="0"/>
              <a:t>not</a:t>
            </a:r>
            <a:r>
              <a:rPr lang="en-GB" sz="2400" dirty="0"/>
              <a:t> </a:t>
            </a:r>
            <a:r>
              <a:rPr lang="en-GB" sz="2400" b="1" dirty="0"/>
              <a:t>worshiped the beast or his image</a:t>
            </a:r>
            <a:r>
              <a:rPr lang="en-GB" sz="2400" dirty="0"/>
              <a:t>, and had </a:t>
            </a:r>
            <a:r>
              <a:rPr lang="en-GB" sz="2400" b="1" dirty="0"/>
              <a:t>not</a:t>
            </a:r>
            <a:r>
              <a:rPr lang="en-GB" sz="2400" dirty="0"/>
              <a:t> </a:t>
            </a:r>
            <a:r>
              <a:rPr lang="en-GB" sz="2400" b="1" dirty="0"/>
              <a:t>received</a:t>
            </a:r>
            <a:r>
              <a:rPr lang="en-GB" sz="2400" dirty="0"/>
              <a:t> his </a:t>
            </a:r>
            <a:r>
              <a:rPr lang="en-GB" sz="2400" b="1" dirty="0"/>
              <a:t>mark</a:t>
            </a:r>
            <a:r>
              <a:rPr lang="en-GB" sz="2400" dirty="0"/>
              <a:t> on their foreheads or on their hands. And </a:t>
            </a:r>
            <a:r>
              <a:rPr lang="en-GB" sz="2400" b="1" dirty="0"/>
              <a:t>they lived and reigned with Christ for a thousand years</a:t>
            </a:r>
            <a:r>
              <a:rPr lang="en-GB" sz="2400" dirty="0"/>
              <a:t>. 5 But the </a:t>
            </a:r>
            <a:r>
              <a:rPr lang="en-GB" sz="2400" b="1" dirty="0"/>
              <a:t>rest of the dead did not live </a:t>
            </a:r>
            <a:r>
              <a:rPr lang="en-GB" sz="2400" dirty="0"/>
              <a:t>again until the thousand years were finished. This is the first resurrection. </a:t>
            </a:r>
            <a:r>
              <a:rPr lang="en-GB" sz="2400" b="1" dirty="0"/>
              <a:t>6 Blessed and holy is he who has part in the first resurrection</a:t>
            </a:r>
            <a:r>
              <a:rPr lang="en-GB" sz="2400" dirty="0"/>
              <a:t>. Over such the </a:t>
            </a:r>
            <a:r>
              <a:rPr lang="en-GB" sz="2400" b="1" dirty="0"/>
              <a:t>second death has no power</a:t>
            </a:r>
            <a:r>
              <a:rPr lang="en-GB" sz="2400" dirty="0"/>
              <a:t>, but they shall be priests of God and of Christ, and shall reign with Him a thousand years. </a:t>
            </a:r>
          </a:p>
          <a:p>
            <a:endParaRPr lang="en-GB" dirty="0"/>
          </a:p>
        </p:txBody>
      </p:sp>
    </p:spTree>
    <p:extLst>
      <p:ext uri="{BB962C8B-B14F-4D97-AF65-F5344CB8AC3E}">
        <p14:creationId xmlns:p14="http://schemas.microsoft.com/office/powerpoint/2010/main" val="4215405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dirty="0" smtClean="0"/>
              <a:t>B:Books Opened</a:t>
            </a:r>
            <a:endParaRPr lang="en-GB" dirty="0"/>
          </a:p>
        </p:txBody>
      </p:sp>
      <p:sp>
        <p:nvSpPr>
          <p:cNvPr id="3" name="Content Placeholder 2"/>
          <p:cNvSpPr>
            <a:spLocks noGrp="1"/>
          </p:cNvSpPr>
          <p:nvPr>
            <p:ph idx="1"/>
          </p:nvPr>
        </p:nvSpPr>
        <p:spPr>
          <a:xfrm>
            <a:off x="35496" y="1417638"/>
            <a:ext cx="9073008" cy="5395738"/>
          </a:xfrm>
        </p:spPr>
        <p:txBody>
          <a:bodyPr>
            <a:normAutofit fontScale="92500" lnSpcReduction="20000"/>
          </a:bodyPr>
          <a:lstStyle/>
          <a:p>
            <a:pPr marL="0" indent="0">
              <a:buNone/>
            </a:pPr>
            <a:r>
              <a:rPr lang="en-GB" sz="2600" i="1" dirty="0" smtClean="0"/>
              <a:t>“Gods written word , His Bible, never to be changed”</a:t>
            </a:r>
          </a:p>
          <a:p>
            <a:pPr marL="0" indent="0">
              <a:buNone/>
            </a:pPr>
            <a:r>
              <a:rPr lang="en-GB" sz="3400" dirty="0" smtClean="0"/>
              <a:t>John </a:t>
            </a:r>
            <a:r>
              <a:rPr lang="en-GB" sz="3400" dirty="0"/>
              <a:t>12:48</a:t>
            </a:r>
          </a:p>
          <a:p>
            <a:pPr marL="0" indent="0">
              <a:buNone/>
            </a:pPr>
            <a:r>
              <a:rPr lang="en-GB" sz="3400" dirty="0"/>
              <a:t> 48 He who </a:t>
            </a:r>
            <a:r>
              <a:rPr lang="en-GB" sz="3400" b="1" dirty="0"/>
              <a:t>rejects Me</a:t>
            </a:r>
            <a:r>
              <a:rPr lang="en-GB" sz="3400" dirty="0"/>
              <a:t>, and does not </a:t>
            </a:r>
            <a:r>
              <a:rPr lang="en-GB" sz="3400" b="1" dirty="0"/>
              <a:t>receive My words</a:t>
            </a:r>
            <a:r>
              <a:rPr lang="en-GB" sz="3400" dirty="0"/>
              <a:t>, has that which judges him — </a:t>
            </a:r>
            <a:r>
              <a:rPr lang="en-GB" sz="3400" b="1" dirty="0"/>
              <a:t>the word </a:t>
            </a:r>
            <a:r>
              <a:rPr lang="en-GB" sz="3400" dirty="0"/>
              <a:t>that I have spoken </a:t>
            </a:r>
            <a:r>
              <a:rPr lang="en-GB" sz="3400" b="1" dirty="0"/>
              <a:t>will judge him in the last day</a:t>
            </a:r>
            <a:r>
              <a:rPr lang="en-GB" sz="3400" dirty="0"/>
              <a:t>.</a:t>
            </a:r>
          </a:p>
          <a:p>
            <a:pPr marL="0" indent="0">
              <a:buNone/>
            </a:pPr>
            <a:endParaRPr lang="en-GB" sz="3400" dirty="0"/>
          </a:p>
          <a:p>
            <a:pPr marL="0" indent="0">
              <a:buNone/>
            </a:pPr>
            <a:r>
              <a:rPr lang="en-GB" sz="3400" dirty="0"/>
              <a:t>Rom 2:15-16</a:t>
            </a:r>
          </a:p>
          <a:p>
            <a:pPr marL="0" indent="0">
              <a:buNone/>
            </a:pPr>
            <a:r>
              <a:rPr lang="en-GB" sz="3400" dirty="0"/>
              <a:t>15 who show the </a:t>
            </a:r>
            <a:r>
              <a:rPr lang="en-GB" sz="3400" b="1" dirty="0"/>
              <a:t>work</a:t>
            </a:r>
            <a:r>
              <a:rPr lang="en-GB" sz="3400" dirty="0"/>
              <a:t> of the law written in their </a:t>
            </a:r>
            <a:r>
              <a:rPr lang="en-GB" sz="3400" b="1" dirty="0"/>
              <a:t>hearts</a:t>
            </a:r>
            <a:r>
              <a:rPr lang="en-GB" sz="3400" dirty="0"/>
              <a:t>, their </a:t>
            </a:r>
            <a:r>
              <a:rPr lang="en-GB" sz="3400" b="1" dirty="0"/>
              <a:t>conscience</a:t>
            </a:r>
            <a:r>
              <a:rPr lang="en-GB" sz="3400" dirty="0"/>
              <a:t> also </a:t>
            </a:r>
            <a:r>
              <a:rPr lang="en-GB" sz="3400" b="1" dirty="0"/>
              <a:t>bearing witness</a:t>
            </a:r>
            <a:r>
              <a:rPr lang="en-GB" sz="3400" dirty="0"/>
              <a:t>, and between themselves their thoughts accusing or else excusing them) 16 </a:t>
            </a:r>
            <a:r>
              <a:rPr lang="en-GB" sz="3400" b="1" dirty="0"/>
              <a:t>in the day when God will judge the secrets of men by Jesus Christ, according to my gospel. </a:t>
            </a:r>
          </a:p>
          <a:p>
            <a:pPr marL="0" indent="0">
              <a:buNone/>
            </a:pPr>
            <a:endParaRPr lang="en-GB" sz="3400" b="1" dirty="0"/>
          </a:p>
          <a:p>
            <a:pPr marL="0" indent="0">
              <a:buNone/>
            </a:pPr>
            <a:endParaRPr lang="en-GB" sz="4200" dirty="0"/>
          </a:p>
          <a:p>
            <a:pPr marL="0" indent="0">
              <a:buNone/>
            </a:pPr>
            <a:endParaRPr lang="en-GB" sz="4200" b="1" dirty="0"/>
          </a:p>
          <a:p>
            <a:pPr marL="0" indent="0">
              <a:buNone/>
            </a:pPr>
            <a:endParaRPr lang="en-GB" sz="4200" b="1" dirty="0"/>
          </a:p>
          <a:p>
            <a:endParaRPr lang="en-GB" dirty="0"/>
          </a:p>
        </p:txBody>
      </p:sp>
    </p:spTree>
    <p:extLst>
      <p:ext uri="{BB962C8B-B14F-4D97-AF65-F5344CB8AC3E}">
        <p14:creationId xmlns:p14="http://schemas.microsoft.com/office/powerpoint/2010/main" val="144246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5909310"/>
          </a:xfrm>
          <a:prstGeom prst="rect">
            <a:avLst/>
          </a:prstGeom>
        </p:spPr>
        <p:txBody>
          <a:bodyPr wrap="square">
            <a:spAutoFit/>
          </a:bodyPr>
          <a:lstStyle/>
          <a:p>
            <a:r>
              <a:rPr lang="en-GB" sz="2000" dirty="0"/>
              <a:t>Matt 12:36-37</a:t>
            </a:r>
          </a:p>
          <a:p>
            <a:r>
              <a:rPr lang="en-GB" sz="2000" dirty="0"/>
              <a:t> 36 But I say to you that for </a:t>
            </a:r>
            <a:r>
              <a:rPr lang="en-GB" sz="2000" b="1" dirty="0"/>
              <a:t>every idle word men may speak, they will give account of it in the day of judgment.</a:t>
            </a:r>
            <a:r>
              <a:rPr lang="en-GB" sz="2000" dirty="0"/>
              <a:t>  37 For </a:t>
            </a:r>
            <a:r>
              <a:rPr lang="en-GB" sz="2000" b="1" dirty="0"/>
              <a:t>by your words you will be justified</a:t>
            </a:r>
            <a:r>
              <a:rPr lang="en-GB" sz="2000" dirty="0"/>
              <a:t>, and </a:t>
            </a:r>
            <a:r>
              <a:rPr lang="en-GB" sz="2000" b="1" dirty="0"/>
              <a:t>by your words you will be condemned</a:t>
            </a:r>
            <a:r>
              <a:rPr lang="en-GB" sz="2000" b="1" dirty="0" smtClean="0"/>
              <a:t>."</a:t>
            </a:r>
            <a:endParaRPr lang="en-GB" sz="2000" b="1" dirty="0"/>
          </a:p>
          <a:p>
            <a:endParaRPr lang="en-GB" sz="2000" dirty="0"/>
          </a:p>
          <a:p>
            <a:r>
              <a:rPr lang="en-GB" sz="2000" dirty="0"/>
              <a:t>Rom </a:t>
            </a:r>
            <a:r>
              <a:rPr lang="en-GB" sz="2000" dirty="0" smtClean="0"/>
              <a:t>10:9-11      “</a:t>
            </a:r>
            <a:r>
              <a:rPr lang="en-GB" sz="2000" i="1" dirty="0" smtClean="0"/>
              <a:t>the saved”</a:t>
            </a:r>
            <a:endParaRPr lang="en-GB" sz="2000" dirty="0"/>
          </a:p>
          <a:p>
            <a:r>
              <a:rPr lang="en-GB" sz="2000" dirty="0"/>
              <a:t>9 that if you </a:t>
            </a:r>
            <a:r>
              <a:rPr lang="en-GB" sz="2000" b="1" dirty="0"/>
              <a:t>confess</a:t>
            </a:r>
            <a:r>
              <a:rPr lang="en-GB" sz="2000" dirty="0"/>
              <a:t> with your </a:t>
            </a:r>
            <a:r>
              <a:rPr lang="en-GB" sz="2000" b="1" dirty="0"/>
              <a:t>mouth</a:t>
            </a:r>
            <a:r>
              <a:rPr lang="en-GB" sz="2000" dirty="0"/>
              <a:t> the Lord Jesus and believe in your heart that God has raised Him from the dead, </a:t>
            </a:r>
            <a:r>
              <a:rPr lang="en-GB" sz="2000" b="1" dirty="0"/>
              <a:t>you will be saved</a:t>
            </a:r>
            <a:r>
              <a:rPr lang="en-GB" sz="2000" dirty="0"/>
              <a:t>. 10 For with the heart one believes unto righteousness, and with the </a:t>
            </a:r>
            <a:r>
              <a:rPr lang="en-GB" sz="2000" b="1" dirty="0"/>
              <a:t>mouth confession is made unto salvation</a:t>
            </a:r>
            <a:r>
              <a:rPr lang="en-GB" sz="2000" dirty="0"/>
              <a:t>. </a:t>
            </a:r>
          </a:p>
          <a:p>
            <a:endParaRPr lang="en-GB" sz="2000" dirty="0"/>
          </a:p>
          <a:p>
            <a:r>
              <a:rPr lang="en-GB" sz="2000" dirty="0"/>
              <a:t>Rev 20:12-15</a:t>
            </a:r>
          </a:p>
          <a:p>
            <a:r>
              <a:rPr lang="en-GB" sz="2000" dirty="0"/>
              <a:t>12 And </a:t>
            </a:r>
            <a:r>
              <a:rPr lang="en-GB" sz="2000" b="1" dirty="0"/>
              <a:t>I saw the dead, small and great, standing before God, </a:t>
            </a:r>
            <a:r>
              <a:rPr lang="en-GB" sz="2000" dirty="0"/>
              <a:t>and </a:t>
            </a:r>
            <a:r>
              <a:rPr lang="en-GB" sz="2000" b="1" dirty="0"/>
              <a:t>books</a:t>
            </a:r>
            <a:r>
              <a:rPr lang="en-GB" sz="2000" dirty="0"/>
              <a:t> were </a:t>
            </a:r>
            <a:r>
              <a:rPr lang="en-GB" sz="2000" b="1" dirty="0"/>
              <a:t>opened</a:t>
            </a:r>
            <a:r>
              <a:rPr lang="en-GB" sz="2000" dirty="0"/>
              <a:t>. And </a:t>
            </a:r>
            <a:r>
              <a:rPr lang="en-GB" sz="2000" b="1" dirty="0"/>
              <a:t>another book </a:t>
            </a:r>
            <a:r>
              <a:rPr lang="en-GB" sz="2000" dirty="0"/>
              <a:t>was </a:t>
            </a:r>
            <a:r>
              <a:rPr lang="en-GB" sz="2000" b="1" dirty="0"/>
              <a:t>opened</a:t>
            </a:r>
            <a:r>
              <a:rPr lang="en-GB" sz="2000" dirty="0"/>
              <a:t>, which is the </a:t>
            </a:r>
            <a:r>
              <a:rPr lang="en-GB" sz="2000" b="1" dirty="0"/>
              <a:t>Book of Life</a:t>
            </a:r>
            <a:r>
              <a:rPr lang="en-GB" sz="2000" dirty="0"/>
              <a:t>. And the dead were </a:t>
            </a:r>
            <a:r>
              <a:rPr lang="en-GB" sz="2000" b="1" dirty="0"/>
              <a:t>judged according to their works</a:t>
            </a:r>
            <a:r>
              <a:rPr lang="en-GB" sz="2000" dirty="0"/>
              <a:t>, </a:t>
            </a:r>
            <a:r>
              <a:rPr lang="en-GB" sz="2000" b="1" u="sng" dirty="0"/>
              <a:t>by the things which were written in the books</a:t>
            </a:r>
            <a:r>
              <a:rPr lang="en-GB" sz="2000" dirty="0"/>
              <a:t>. 13 The sea gave up the dead who were in it, and Death and Hades delivered up the dead who were in them. And </a:t>
            </a:r>
            <a:r>
              <a:rPr lang="en-GB" sz="2000" b="1" dirty="0"/>
              <a:t>they were judged, each one according to his works. 14 </a:t>
            </a:r>
            <a:r>
              <a:rPr lang="en-GB" sz="2000" dirty="0"/>
              <a:t>Then Death and Hades were cast into the lake</a:t>
            </a:r>
            <a:r>
              <a:rPr lang="en-GB" sz="2000" b="1" dirty="0"/>
              <a:t> </a:t>
            </a:r>
            <a:r>
              <a:rPr lang="en-GB" sz="2000" dirty="0"/>
              <a:t>of fire. This is the </a:t>
            </a:r>
            <a:r>
              <a:rPr lang="en-GB" sz="2000" b="1" dirty="0"/>
              <a:t>second death</a:t>
            </a:r>
            <a:r>
              <a:rPr lang="en-GB" sz="2000" dirty="0"/>
              <a:t>.  15 And </a:t>
            </a:r>
            <a:r>
              <a:rPr lang="en-GB" sz="2000" b="1" dirty="0"/>
              <a:t>anyone</a:t>
            </a:r>
            <a:r>
              <a:rPr lang="en-GB" sz="2000" dirty="0"/>
              <a:t> </a:t>
            </a:r>
            <a:r>
              <a:rPr lang="en-GB" sz="2000" b="1" dirty="0"/>
              <a:t>not</a:t>
            </a:r>
            <a:r>
              <a:rPr lang="en-GB" sz="2000" dirty="0"/>
              <a:t> found written </a:t>
            </a:r>
            <a:r>
              <a:rPr lang="en-GB" sz="2000" b="1" dirty="0"/>
              <a:t>in the Book of Life </a:t>
            </a:r>
            <a:r>
              <a:rPr lang="en-GB" sz="2000" dirty="0"/>
              <a:t>was </a:t>
            </a:r>
            <a:r>
              <a:rPr lang="en-GB" sz="2000" b="1" dirty="0"/>
              <a:t>cast into the lake of fire</a:t>
            </a:r>
            <a:r>
              <a:rPr lang="en-GB" sz="2000" dirty="0"/>
              <a:t>. </a:t>
            </a:r>
          </a:p>
          <a:p>
            <a:endParaRPr lang="en-GB" dirty="0"/>
          </a:p>
        </p:txBody>
      </p:sp>
    </p:spTree>
    <p:extLst>
      <p:ext uri="{BB962C8B-B14F-4D97-AF65-F5344CB8AC3E}">
        <p14:creationId xmlns:p14="http://schemas.microsoft.com/office/powerpoint/2010/main" val="2246557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60648"/>
            <a:ext cx="9144000" cy="5632311"/>
          </a:xfrm>
          <a:prstGeom prst="rect">
            <a:avLst/>
          </a:prstGeom>
        </p:spPr>
        <p:txBody>
          <a:bodyPr wrap="square">
            <a:spAutoFit/>
          </a:bodyPr>
          <a:lstStyle/>
          <a:p>
            <a:r>
              <a:rPr lang="en-GB" sz="2000" dirty="0"/>
              <a:t>Mark 16:15-16</a:t>
            </a:r>
          </a:p>
          <a:p>
            <a:r>
              <a:rPr lang="en-GB" sz="2000" dirty="0"/>
              <a:t>15 And He said to them, "</a:t>
            </a:r>
            <a:r>
              <a:rPr lang="en-GB" sz="2000" b="1" dirty="0"/>
              <a:t>Go</a:t>
            </a:r>
            <a:r>
              <a:rPr lang="en-GB" sz="2000" dirty="0"/>
              <a:t> into </a:t>
            </a:r>
            <a:r>
              <a:rPr lang="en-GB" sz="2000" b="1" dirty="0"/>
              <a:t>all the world </a:t>
            </a:r>
            <a:r>
              <a:rPr lang="en-GB" sz="2000" dirty="0"/>
              <a:t>and </a:t>
            </a:r>
            <a:r>
              <a:rPr lang="en-GB" sz="2000" b="1" dirty="0"/>
              <a:t>preach</a:t>
            </a:r>
            <a:r>
              <a:rPr lang="en-GB" sz="2000" dirty="0"/>
              <a:t> the gospel </a:t>
            </a:r>
            <a:r>
              <a:rPr lang="en-GB" sz="2000" b="1" dirty="0"/>
              <a:t>to every creature. </a:t>
            </a:r>
            <a:r>
              <a:rPr lang="en-GB" sz="2000" dirty="0"/>
              <a:t> 16 </a:t>
            </a:r>
            <a:r>
              <a:rPr lang="en-GB" sz="2000" b="1" dirty="0"/>
              <a:t>He who believes and is baptized will be saved</a:t>
            </a:r>
            <a:r>
              <a:rPr lang="en-GB" sz="2000" dirty="0"/>
              <a:t>; but he who does not believe will be </a:t>
            </a:r>
            <a:r>
              <a:rPr lang="en-GB" sz="2000" b="1" dirty="0"/>
              <a:t>condemned</a:t>
            </a:r>
            <a:r>
              <a:rPr lang="en-GB" sz="2000" dirty="0"/>
              <a:t>.</a:t>
            </a:r>
          </a:p>
          <a:p>
            <a:endParaRPr lang="en-GB" sz="2000" dirty="0"/>
          </a:p>
          <a:p>
            <a:r>
              <a:rPr lang="en-GB" sz="2000" dirty="0"/>
              <a:t>2 </a:t>
            </a:r>
            <a:r>
              <a:rPr lang="en-GB" sz="2000" dirty="0" err="1"/>
              <a:t>Thess</a:t>
            </a:r>
            <a:r>
              <a:rPr lang="en-GB" sz="2000" dirty="0"/>
              <a:t> 1:8-10</a:t>
            </a:r>
          </a:p>
          <a:p>
            <a:r>
              <a:rPr lang="en-GB" sz="2000" dirty="0"/>
              <a:t>8 in </a:t>
            </a:r>
            <a:r>
              <a:rPr lang="en-GB" sz="2000" b="1" dirty="0"/>
              <a:t>flaming fire taking vengeance on those who do not know God</a:t>
            </a:r>
            <a:r>
              <a:rPr lang="en-GB" sz="2000" dirty="0"/>
              <a:t>, and </a:t>
            </a:r>
            <a:r>
              <a:rPr lang="en-GB" sz="2000" b="1" dirty="0"/>
              <a:t>on those who do not obey the gospel</a:t>
            </a:r>
            <a:r>
              <a:rPr lang="en-GB" sz="2000" dirty="0"/>
              <a:t> of our Lord Jesus Christ. 9 These s</a:t>
            </a:r>
            <a:r>
              <a:rPr lang="en-GB" sz="2000" b="1" dirty="0"/>
              <a:t>hall be punished with everlasting destruction from the presence of the Lord </a:t>
            </a:r>
            <a:r>
              <a:rPr lang="en-GB" sz="2000" dirty="0"/>
              <a:t>and from the glory of His power, </a:t>
            </a:r>
          </a:p>
          <a:p>
            <a:endParaRPr lang="en-GB" sz="2000" dirty="0"/>
          </a:p>
          <a:p>
            <a:r>
              <a:rPr lang="en-GB" sz="2000" dirty="0"/>
              <a:t>John 16:7-11</a:t>
            </a:r>
          </a:p>
          <a:p>
            <a:r>
              <a:rPr lang="en-GB" sz="2000" dirty="0"/>
              <a:t> 7 Nevertheless </a:t>
            </a:r>
            <a:r>
              <a:rPr lang="en-GB" sz="2000" b="1" dirty="0"/>
              <a:t>I tell you the truth</a:t>
            </a:r>
            <a:r>
              <a:rPr lang="en-GB" sz="2000" dirty="0"/>
              <a:t>. It is to </a:t>
            </a:r>
            <a:r>
              <a:rPr lang="en-GB" sz="2000" b="1" dirty="0"/>
              <a:t>your advantage that I go away</a:t>
            </a:r>
            <a:r>
              <a:rPr lang="en-GB" sz="2000" dirty="0"/>
              <a:t>; for if I do not go away, </a:t>
            </a:r>
            <a:r>
              <a:rPr lang="en-GB" sz="2000" b="1" dirty="0"/>
              <a:t>the Helper will not come to you</a:t>
            </a:r>
            <a:r>
              <a:rPr lang="en-GB" sz="2000" dirty="0"/>
              <a:t>; but </a:t>
            </a:r>
            <a:r>
              <a:rPr lang="en-GB" sz="2000" b="1" dirty="0"/>
              <a:t>if I depart</a:t>
            </a:r>
            <a:r>
              <a:rPr lang="en-GB" sz="2000" dirty="0"/>
              <a:t>, </a:t>
            </a:r>
            <a:r>
              <a:rPr lang="en-GB" sz="2000" b="1" u="sng" dirty="0"/>
              <a:t>I will send Him to you</a:t>
            </a:r>
            <a:r>
              <a:rPr lang="en-GB" sz="2000" dirty="0"/>
              <a:t>.  8 And when He has come, He will convict the world of sin, and of righteousness, and of judgment:  9 of sin, </a:t>
            </a:r>
            <a:r>
              <a:rPr lang="en-GB" sz="2000" b="1" dirty="0"/>
              <a:t>because they do not believe in Me</a:t>
            </a:r>
            <a:r>
              <a:rPr lang="en-GB" sz="2000" dirty="0"/>
              <a:t>;  10 of righteousness, because I go to My Father and you see Me no more;  11 of judgment, because the ruler of this world is judged. </a:t>
            </a:r>
          </a:p>
        </p:txBody>
      </p:sp>
    </p:spTree>
    <p:extLst>
      <p:ext uri="{BB962C8B-B14F-4D97-AF65-F5344CB8AC3E}">
        <p14:creationId xmlns:p14="http://schemas.microsoft.com/office/powerpoint/2010/main" val="399906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08504" cy="6463308"/>
          </a:xfrm>
          <a:prstGeom prst="rect">
            <a:avLst/>
          </a:prstGeom>
        </p:spPr>
        <p:txBody>
          <a:bodyPr wrap="square">
            <a:spAutoFit/>
          </a:bodyPr>
          <a:lstStyle/>
          <a:p>
            <a:r>
              <a:rPr lang="en-GB" dirty="0"/>
              <a:t>Mark 16:16-17</a:t>
            </a:r>
          </a:p>
          <a:p>
            <a:r>
              <a:rPr lang="en-GB" dirty="0"/>
              <a:t> 16 </a:t>
            </a:r>
            <a:r>
              <a:rPr lang="en-GB" b="1" dirty="0"/>
              <a:t>He who believes and is baptized will be saved</a:t>
            </a:r>
            <a:r>
              <a:rPr lang="en-GB" dirty="0"/>
              <a:t>; but he who does not believe will be condemned. </a:t>
            </a:r>
          </a:p>
          <a:p>
            <a:endParaRPr lang="en-GB" dirty="0"/>
          </a:p>
          <a:p>
            <a:r>
              <a:rPr lang="en-GB" dirty="0"/>
              <a:t>Rom 14:11</a:t>
            </a:r>
          </a:p>
          <a:p>
            <a:r>
              <a:rPr lang="en-GB" dirty="0"/>
              <a:t>11 For it is written</a:t>
            </a:r>
            <a:r>
              <a:rPr lang="en-GB" dirty="0" smtClean="0"/>
              <a:t>: "</a:t>
            </a:r>
            <a:r>
              <a:rPr lang="en-GB" dirty="0"/>
              <a:t>As I live, says the Lord,</a:t>
            </a:r>
          </a:p>
          <a:p>
            <a:r>
              <a:rPr lang="en-GB" b="1" u="sng" dirty="0"/>
              <a:t>Every knee shall bow to Me,</a:t>
            </a:r>
          </a:p>
          <a:p>
            <a:r>
              <a:rPr lang="en-GB" b="1" u="sng" dirty="0"/>
              <a:t>And every tongue shall confess to God." </a:t>
            </a:r>
          </a:p>
          <a:p>
            <a:endParaRPr lang="en-GB" b="1" u="sng" dirty="0"/>
          </a:p>
          <a:p>
            <a:r>
              <a:rPr lang="en-GB" dirty="0"/>
              <a:t>Phil 2:9-11</a:t>
            </a:r>
          </a:p>
          <a:p>
            <a:r>
              <a:rPr lang="en-GB" dirty="0"/>
              <a:t>9 Therefore God also has highly exalted Him and </a:t>
            </a:r>
            <a:r>
              <a:rPr lang="en-GB" b="1" dirty="0"/>
              <a:t>given Him the name which is above every name,</a:t>
            </a:r>
            <a:r>
              <a:rPr lang="en-GB" dirty="0"/>
              <a:t> 10 that </a:t>
            </a:r>
            <a:r>
              <a:rPr lang="en-GB" b="1" dirty="0"/>
              <a:t>at the name of Jesus every knee should bow, of those in heaven, and of those on earth, and of those under the earth, 11 and that every tongue should confess that Jesus Christ is Lord, to the glory of God the Father</a:t>
            </a:r>
            <a:r>
              <a:rPr lang="en-GB" dirty="0"/>
              <a:t>. </a:t>
            </a:r>
          </a:p>
          <a:p>
            <a:endParaRPr lang="en-GB" dirty="0"/>
          </a:p>
          <a:p>
            <a:r>
              <a:rPr lang="en-GB" dirty="0"/>
              <a:t>Rev 20:13</a:t>
            </a:r>
          </a:p>
          <a:p>
            <a:r>
              <a:rPr lang="en-GB" dirty="0"/>
              <a:t>13 The sea gave up the dead who were in it, and Death and Hades delivered up the dead who were in them. </a:t>
            </a:r>
            <a:r>
              <a:rPr lang="en-GB" b="1" dirty="0"/>
              <a:t>And they were judged, each one according to his </a:t>
            </a:r>
            <a:r>
              <a:rPr lang="en-GB" b="1" dirty="0" smtClean="0"/>
              <a:t>works</a:t>
            </a:r>
            <a:endParaRPr lang="en-GB" b="1" dirty="0"/>
          </a:p>
          <a:p>
            <a:endParaRPr lang="en-GB" b="1" dirty="0"/>
          </a:p>
          <a:p>
            <a:r>
              <a:rPr lang="en-GB" dirty="0"/>
              <a:t>Matt 23:13-14</a:t>
            </a:r>
          </a:p>
          <a:p>
            <a:r>
              <a:rPr lang="en-GB" dirty="0"/>
              <a:t>  14 Woe to you, scribes and Pharisees, hypocrites! For you devour widows' houses, and for a </a:t>
            </a:r>
            <a:r>
              <a:rPr lang="en-GB" dirty="0" err="1"/>
              <a:t>pretense</a:t>
            </a:r>
            <a:r>
              <a:rPr lang="en-GB" dirty="0"/>
              <a:t> make long prayers. </a:t>
            </a:r>
            <a:r>
              <a:rPr lang="en-GB" b="1" dirty="0"/>
              <a:t>Therefore you will receive greater condemnation. </a:t>
            </a:r>
          </a:p>
          <a:p>
            <a:endParaRPr lang="en-GB" b="1" dirty="0"/>
          </a:p>
        </p:txBody>
      </p:sp>
    </p:spTree>
    <p:extLst>
      <p:ext uri="{BB962C8B-B14F-4D97-AF65-F5344CB8AC3E}">
        <p14:creationId xmlns:p14="http://schemas.microsoft.com/office/powerpoint/2010/main" val="1092123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
            </a:r>
            <a:r>
              <a:rPr lang="en-GB" dirty="0" smtClean="0"/>
              <a:t>:  Second Death</a:t>
            </a:r>
            <a:endParaRPr lang="en-GB" dirty="0"/>
          </a:p>
        </p:txBody>
      </p:sp>
      <p:sp>
        <p:nvSpPr>
          <p:cNvPr id="3" name="Content Placeholder 2"/>
          <p:cNvSpPr>
            <a:spLocks noGrp="1"/>
          </p:cNvSpPr>
          <p:nvPr>
            <p:ph idx="1"/>
          </p:nvPr>
        </p:nvSpPr>
        <p:spPr>
          <a:xfrm>
            <a:off x="0" y="1417638"/>
            <a:ext cx="9144000" cy="4708525"/>
          </a:xfrm>
        </p:spPr>
        <p:txBody>
          <a:bodyPr>
            <a:normAutofit/>
          </a:bodyPr>
          <a:lstStyle/>
          <a:p>
            <a:pPr marL="0" indent="0">
              <a:buNone/>
            </a:pPr>
            <a:endParaRPr lang="en-GB" u="sng" dirty="0"/>
          </a:p>
          <a:p>
            <a:pPr marL="0" indent="0">
              <a:buNone/>
            </a:pPr>
            <a:endParaRPr lang="en-GB" dirty="0"/>
          </a:p>
        </p:txBody>
      </p:sp>
      <p:sp>
        <p:nvSpPr>
          <p:cNvPr id="4" name="Rectangle 3"/>
          <p:cNvSpPr/>
          <p:nvPr/>
        </p:nvSpPr>
        <p:spPr>
          <a:xfrm>
            <a:off x="0" y="1196752"/>
            <a:ext cx="9108504" cy="5324535"/>
          </a:xfrm>
          <a:prstGeom prst="rect">
            <a:avLst/>
          </a:prstGeom>
        </p:spPr>
        <p:txBody>
          <a:bodyPr wrap="square">
            <a:spAutoFit/>
          </a:bodyPr>
          <a:lstStyle/>
          <a:p>
            <a:r>
              <a:rPr lang="en-GB" sz="2000" dirty="0"/>
              <a:t>Rev 21:8</a:t>
            </a:r>
          </a:p>
          <a:p>
            <a:r>
              <a:rPr lang="en-GB" sz="2000" dirty="0"/>
              <a:t>8 But the </a:t>
            </a:r>
            <a:r>
              <a:rPr lang="en-GB" sz="2000" b="1" u="sng" dirty="0"/>
              <a:t>cowardly, unbelieving, abominable, murderers, sexually immoral, sorcerers, idolaters, and all liars shall have their part in the lake which burns with fire and brimstone, which is the second </a:t>
            </a:r>
            <a:r>
              <a:rPr lang="en-GB" sz="2000" b="1" u="sng" dirty="0" smtClean="0"/>
              <a:t>death</a:t>
            </a:r>
            <a:endParaRPr lang="en-GB" sz="2000" b="1" u="sng" dirty="0"/>
          </a:p>
          <a:p>
            <a:endParaRPr lang="en-GB" sz="2000" dirty="0"/>
          </a:p>
          <a:p>
            <a:r>
              <a:rPr lang="en-GB" sz="2000" dirty="0"/>
              <a:t>Matt </a:t>
            </a:r>
            <a:r>
              <a:rPr lang="en-GB" sz="2000" dirty="0" smtClean="0"/>
              <a:t>25:41</a:t>
            </a:r>
            <a:endParaRPr lang="en-GB" sz="2000" dirty="0"/>
          </a:p>
          <a:p>
            <a:r>
              <a:rPr lang="en-GB" sz="2000" dirty="0"/>
              <a:t>41 "Then He will also say to those on the left hand, </a:t>
            </a:r>
            <a:r>
              <a:rPr lang="en-GB" sz="2000" b="1" dirty="0"/>
              <a:t>'Depart from Me, you cursed, into the everlasting fire prepared for the devil and his angels</a:t>
            </a:r>
            <a:r>
              <a:rPr lang="en-GB" sz="2000" b="1" dirty="0" smtClean="0"/>
              <a:t>:</a:t>
            </a:r>
            <a:endParaRPr lang="en-GB" sz="2000" b="1" dirty="0"/>
          </a:p>
          <a:p>
            <a:endParaRPr lang="en-GB" sz="2000" dirty="0"/>
          </a:p>
          <a:p>
            <a:r>
              <a:rPr lang="en-GB" sz="2000" dirty="0" smtClean="0"/>
              <a:t>Matt </a:t>
            </a:r>
            <a:r>
              <a:rPr lang="en-GB" sz="2000" dirty="0"/>
              <a:t>8:12</a:t>
            </a:r>
          </a:p>
          <a:p>
            <a:r>
              <a:rPr lang="en-GB" sz="2000" dirty="0"/>
              <a:t>12 But the sons of the kingdom </a:t>
            </a:r>
            <a:r>
              <a:rPr lang="en-GB" sz="2000" b="1" dirty="0"/>
              <a:t>will be cast out into outer darkness. There will be weeping and gnashing of teeth</a:t>
            </a:r>
            <a:r>
              <a:rPr lang="en-GB" sz="2000" b="1" dirty="0" smtClean="0"/>
              <a:t>.</a:t>
            </a:r>
            <a:endParaRPr lang="en-GB" sz="2000" b="1" dirty="0"/>
          </a:p>
          <a:p>
            <a:endParaRPr lang="en-GB" sz="2000" dirty="0"/>
          </a:p>
          <a:p>
            <a:r>
              <a:rPr lang="en-GB" sz="2000" dirty="0" smtClean="0"/>
              <a:t>Matt </a:t>
            </a:r>
            <a:r>
              <a:rPr lang="en-GB" sz="2000" dirty="0"/>
              <a:t>13:42</a:t>
            </a:r>
          </a:p>
          <a:p>
            <a:r>
              <a:rPr lang="en-GB" sz="2000" dirty="0"/>
              <a:t>42 and </a:t>
            </a:r>
            <a:r>
              <a:rPr lang="en-GB" sz="2000" b="1" dirty="0"/>
              <a:t>will cast them into the furnace of fire. There will be wailing and gnashing of teeth</a:t>
            </a:r>
            <a:r>
              <a:rPr lang="en-GB" sz="2000" b="1" dirty="0" smtClean="0"/>
              <a:t>.</a:t>
            </a:r>
            <a:endParaRPr lang="en-GB" sz="2000" b="1" dirty="0"/>
          </a:p>
          <a:p>
            <a:endParaRPr lang="en-GB" sz="2000" b="1" dirty="0"/>
          </a:p>
        </p:txBody>
      </p:sp>
    </p:spTree>
    <p:extLst>
      <p:ext uri="{BB962C8B-B14F-4D97-AF65-F5344CB8AC3E}">
        <p14:creationId xmlns:p14="http://schemas.microsoft.com/office/powerpoint/2010/main" val="1453694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343703</TotalTime>
  <Words>1677</Words>
  <Application>Microsoft Office PowerPoint</Application>
  <PresentationFormat>On-screen Show (4:3)</PresentationFormat>
  <Paragraphs>100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SFT Lesson 12 Chart 3</vt:lpstr>
      <vt:lpstr>A: Great White throne judgement</vt:lpstr>
      <vt:lpstr>PowerPoint Presentation</vt:lpstr>
      <vt:lpstr>PowerPoint Presentation</vt:lpstr>
      <vt:lpstr>B:Books Opened</vt:lpstr>
      <vt:lpstr>PowerPoint Presentation</vt:lpstr>
      <vt:lpstr>PowerPoint Presentation</vt:lpstr>
      <vt:lpstr>PowerPoint Presentation</vt:lpstr>
      <vt:lpstr>C:  Second Death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 Lesson 9 Chart 1</dc:title>
  <dc:creator>Mark</dc:creator>
  <cp:lastModifiedBy>Mark Hemus</cp:lastModifiedBy>
  <cp:revision>276</cp:revision>
  <dcterms:created xsi:type="dcterms:W3CDTF">2013-10-28T17:01:43Z</dcterms:created>
  <dcterms:modified xsi:type="dcterms:W3CDTF">2018-12-03T19:11:13Z</dcterms:modified>
</cp:coreProperties>
</file>